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9"/>
  </p:notesMasterIdLst>
  <p:sldIdLst>
    <p:sldId id="256" r:id="rId2"/>
    <p:sldId id="264" r:id="rId3"/>
    <p:sldId id="313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07" r:id="rId13"/>
    <p:sldId id="308" r:id="rId14"/>
    <p:sldId id="326" r:id="rId15"/>
    <p:sldId id="327" r:id="rId16"/>
    <p:sldId id="266" r:id="rId17"/>
    <p:sldId id="267" r:id="rId18"/>
    <p:sldId id="268" r:id="rId19"/>
    <p:sldId id="269" r:id="rId20"/>
    <p:sldId id="270" r:id="rId21"/>
    <p:sldId id="328" r:id="rId22"/>
    <p:sldId id="293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3" r:id="rId35"/>
    <p:sldId id="285" r:id="rId36"/>
    <p:sldId id="286" r:id="rId37"/>
    <p:sldId id="287" r:id="rId38"/>
    <p:sldId id="288" r:id="rId39"/>
    <p:sldId id="289" r:id="rId40"/>
    <p:sldId id="295" r:id="rId41"/>
    <p:sldId id="296" r:id="rId42"/>
    <p:sldId id="297" r:id="rId43"/>
    <p:sldId id="298" r:id="rId44"/>
    <p:sldId id="299" r:id="rId45"/>
    <p:sldId id="330" r:id="rId46"/>
    <p:sldId id="331" r:id="rId47"/>
    <p:sldId id="33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755E4-B65D-4791-B01E-92CF84721C46}" v="1" dt="2021-10-07T15:04:44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4" autoAdjust="0"/>
    <p:restoredTop sz="94660"/>
  </p:normalViewPr>
  <p:slideViewPr>
    <p:cSldViewPr>
      <p:cViewPr varScale="1">
        <p:scale>
          <a:sx n="81" d="100"/>
          <a:sy n="81" d="100"/>
        </p:scale>
        <p:origin x="1531" y="62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6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an Douglas" userId="47e10fb7-f329-4951-bd7e-1a8109adb62e" providerId="ADAL" clId="{9E6755E4-B65D-4791-B01E-92CF84721C46}"/>
    <pc:docChg chg="custSel modSld">
      <pc:chgData name="Allan Douglas" userId="47e10fb7-f329-4951-bd7e-1a8109adb62e" providerId="ADAL" clId="{9E6755E4-B65D-4791-B01E-92CF84721C46}" dt="2021-10-07T15:19:59.020" v="28" actId="207"/>
      <pc:docMkLst>
        <pc:docMk/>
      </pc:docMkLst>
      <pc:sldChg chg="modSp mod">
        <pc:chgData name="Allan Douglas" userId="47e10fb7-f329-4951-bd7e-1a8109adb62e" providerId="ADAL" clId="{9E6755E4-B65D-4791-B01E-92CF84721C46}" dt="2021-10-07T15:04:29.432" v="1" actId="20577"/>
        <pc:sldMkLst>
          <pc:docMk/>
          <pc:sldMk cId="509199607" sldId="256"/>
        </pc:sldMkLst>
        <pc:spChg chg="mod">
          <ac:chgData name="Allan Douglas" userId="47e10fb7-f329-4951-bd7e-1a8109adb62e" providerId="ADAL" clId="{9E6755E4-B65D-4791-B01E-92CF84721C46}" dt="2021-10-07T15:04:29.432" v="1" actId="20577"/>
          <ac:spMkLst>
            <pc:docMk/>
            <pc:sldMk cId="509199607" sldId="256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15:59.400" v="6" actId="20577"/>
        <pc:sldMkLst>
          <pc:docMk/>
          <pc:sldMk cId="3224965382" sldId="268"/>
        </pc:sldMkLst>
        <pc:spChg chg="mod">
          <ac:chgData name="Allan Douglas" userId="47e10fb7-f329-4951-bd7e-1a8109adb62e" providerId="ADAL" clId="{9E6755E4-B65D-4791-B01E-92CF84721C46}" dt="2021-10-07T15:15:59.400" v="6" actId="20577"/>
          <ac:spMkLst>
            <pc:docMk/>
            <pc:sldMk cId="3224965382" sldId="268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14:18.394" v="5" actId="6549"/>
        <pc:sldMkLst>
          <pc:docMk/>
          <pc:sldMk cId="2496211586" sldId="307"/>
        </pc:sldMkLst>
        <pc:spChg chg="mod">
          <ac:chgData name="Allan Douglas" userId="47e10fb7-f329-4951-bd7e-1a8109adb62e" providerId="ADAL" clId="{9E6755E4-B65D-4791-B01E-92CF84721C46}" dt="2021-10-07T15:14:18.394" v="5" actId="6549"/>
          <ac:spMkLst>
            <pc:docMk/>
            <pc:sldMk cId="2496211586" sldId="307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05:13.645" v="3" actId="207"/>
        <pc:sldMkLst>
          <pc:docMk/>
          <pc:sldMk cId="1459891161" sldId="313"/>
        </pc:sldMkLst>
        <pc:spChg chg="mod">
          <ac:chgData name="Allan Douglas" userId="47e10fb7-f329-4951-bd7e-1a8109adb62e" providerId="ADAL" clId="{9E6755E4-B65D-4791-B01E-92CF84721C46}" dt="2021-10-07T15:05:13.645" v="3" actId="207"/>
          <ac:spMkLst>
            <pc:docMk/>
            <pc:sldMk cId="1459891161" sldId="313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07:00.494" v="4" actId="20577"/>
        <pc:sldMkLst>
          <pc:docMk/>
          <pc:sldMk cId="609577581" sldId="323"/>
        </pc:sldMkLst>
        <pc:spChg chg="mod">
          <ac:chgData name="Allan Douglas" userId="47e10fb7-f329-4951-bd7e-1a8109adb62e" providerId="ADAL" clId="{9E6755E4-B65D-4791-B01E-92CF84721C46}" dt="2021-10-07T15:07:00.494" v="4" actId="20577"/>
          <ac:spMkLst>
            <pc:docMk/>
            <pc:sldMk cId="609577581" sldId="323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17:04.005" v="7" actId="6549"/>
        <pc:sldMkLst>
          <pc:docMk/>
          <pc:sldMk cId="3686130807" sldId="328"/>
        </pc:sldMkLst>
        <pc:spChg chg="mod">
          <ac:chgData name="Allan Douglas" userId="47e10fb7-f329-4951-bd7e-1a8109adb62e" providerId="ADAL" clId="{9E6755E4-B65D-4791-B01E-92CF84721C46}" dt="2021-10-07T15:17:04.005" v="7" actId="6549"/>
          <ac:spMkLst>
            <pc:docMk/>
            <pc:sldMk cId="3686130807" sldId="328"/>
            <ac:spMk id="3" creationId="{00000000-0000-0000-0000-000000000000}"/>
          </ac:spMkLst>
        </pc:spChg>
      </pc:sldChg>
      <pc:sldChg chg="modSp mod">
        <pc:chgData name="Allan Douglas" userId="47e10fb7-f329-4951-bd7e-1a8109adb62e" providerId="ADAL" clId="{9E6755E4-B65D-4791-B01E-92CF84721C46}" dt="2021-10-07T15:19:59.020" v="28" actId="207"/>
        <pc:sldMkLst>
          <pc:docMk/>
          <pc:sldMk cId="703168509" sldId="330"/>
        </pc:sldMkLst>
        <pc:spChg chg="mod">
          <ac:chgData name="Allan Douglas" userId="47e10fb7-f329-4951-bd7e-1a8109adb62e" providerId="ADAL" clId="{9E6755E4-B65D-4791-B01E-92CF84721C46}" dt="2021-10-07T15:19:59.020" v="28" actId="207"/>
          <ac:spMkLst>
            <pc:docMk/>
            <pc:sldMk cId="703168509" sldId="330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936F-6B32-4BF2-865D-FF4A88140EC7}" type="datetimeFigureOut">
              <a:rPr lang="en-US" smtClean="0"/>
              <a:pPr/>
              <a:t>10/7/2021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50D1B-2CC3-45DA-8419-31A117E2DE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87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0D1B-2CC3-45DA-8419-31A117E2DE1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C3DE7-1BC7-4B71-A011-2DCB60507A9D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009F-8C91-48FC-9094-2E6F215D05EF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9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5710-0D29-45F8-BD29-88C447993927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5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51276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9001"/>
            <a:ext cx="8229600" cy="52371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C5C12-5284-4AF0-8A4E-17A90C5EF062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838200"/>
            <a:ext cx="8229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28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43C99-5163-4EFE-8A62-9447AB8D5AED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5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2F531-92C9-43D0-A964-969502B4A760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3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1012-D078-49A8-B769-1859FDDF9C4D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8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D95B5-96D7-4B32-9943-B175AE00C6BF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9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703C2-D825-4C3B-B305-39D5986C3C26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91DE-9753-456B-A62E-47123C328A62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8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F2B50-09E3-4FC0-B3CB-76DE622EA215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6068-A1C8-4FE4-ABBF-688E01137030}" type="datetime1">
              <a:rPr lang="en-US" smtClean="0"/>
              <a:t>10/7/2021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B21BF-6AEE-4C5F-A481-34EF2223BD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2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eclipse.org/i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clipse_(software)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org/downloads/raspbia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tcher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ffinc.github.io/2016/12/raspberry-pi-3-headle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9401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Embedded Systems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46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EE435/EE535</a:t>
            </a:r>
          </a:p>
          <a:p>
            <a:r>
              <a:rPr lang="en-US" dirty="0">
                <a:solidFill>
                  <a:schemeClr val="bg1"/>
                </a:solidFill>
              </a:rPr>
              <a:t>Oregon Institute of Technology</a:t>
            </a:r>
          </a:p>
          <a:p>
            <a:r>
              <a:rPr lang="en-US" dirty="0">
                <a:solidFill>
                  <a:schemeClr val="bg1"/>
                </a:solidFill>
              </a:rPr>
              <a:t>Professor Allan Douglas</a:t>
            </a:r>
          </a:p>
        </p:txBody>
      </p:sp>
    </p:spTree>
    <p:extLst>
      <p:ext uri="{BB962C8B-B14F-4D97-AF65-F5344CB8AC3E}">
        <p14:creationId xmlns:p14="http://schemas.microsoft.com/office/powerpoint/2010/main" val="50919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(Wireless Connection)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194" name="Picture 2" descr="E:\Google_Drive\OIT\Year_2017_2018\Fall_2017\EE435_EE535\Lectures\Screenshot from 2017-10-04 18-19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9864"/>
            <a:ext cx="4200525" cy="2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E:\Google_Drive\OIT\Year_2017_2018\Fall_2017\EE435_EE535\Lectures\Screenshot from 2017-10-04 18-19-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29864"/>
            <a:ext cx="4200525" cy="2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6081" y="4387334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are connected to the RPi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19481" y="4343400"/>
            <a:ext cx="3137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connection </a:t>
            </a:r>
            <a:r>
              <a:rPr lang="en-US">
                <a:solidFill>
                  <a:srgbClr val="FF0000"/>
                </a:solidFill>
              </a:rPr>
              <a:t>is WiFi </a:t>
            </a:r>
            <a:r>
              <a:rPr lang="en-US" dirty="0">
                <a:solidFill>
                  <a:srgbClr val="FF0000"/>
                </a:solidFill>
              </a:rPr>
              <a:t>(wlan0)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7763" y="5225534"/>
            <a:ext cx="279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cable is unplugged</a:t>
            </a:r>
          </a:p>
        </p:txBody>
      </p:sp>
    </p:spTree>
    <p:extLst>
      <p:ext uri="{BB962C8B-B14F-4D97-AF65-F5344CB8AC3E}">
        <p14:creationId xmlns:p14="http://schemas.microsoft.com/office/powerpoint/2010/main" val="240452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(Wired connection)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2" descr="E:\Google_Drive\OIT\Year_2017_2018\Fall_2017\EE435_EE535\Lectures\Screenshot from 2017-10-04 18-19-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9864"/>
            <a:ext cx="4200525" cy="2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6081" y="4387334"/>
            <a:ext cx="285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are connected to the RPi</a:t>
            </a:r>
          </a:p>
        </p:txBody>
      </p:sp>
      <p:pic>
        <p:nvPicPr>
          <p:cNvPr id="9218" name="Picture 2" descr="E:\Google_Drive\OIT\Year_2017_2018\Fall_2017\EE435_EE535\Lectures\Screenshot from 2017-10-04 18-20-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29865"/>
            <a:ext cx="4200524" cy="2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91259" y="4387334"/>
            <a:ext cx="391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connection is wired Ethernet (eth0)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7763" y="5225534"/>
            <a:ext cx="277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cable is plugged in</a:t>
            </a:r>
          </a:p>
        </p:txBody>
      </p:sp>
    </p:spTree>
    <p:extLst>
      <p:ext uri="{BB962C8B-B14F-4D97-AF65-F5344CB8AC3E}">
        <p14:creationId xmlns:p14="http://schemas.microsoft.com/office/powerpoint/2010/main" val="106709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RPi on your home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you want to disconnect from the EE435 wireless network, and restore the RPi so that you can work on your home network…</a:t>
            </a:r>
          </a:p>
          <a:p>
            <a:endParaRPr lang="en-US" dirty="0"/>
          </a:p>
          <a:p>
            <a:pPr lvl="1"/>
            <a:r>
              <a:rPr lang="en-US" dirty="0"/>
              <a:t>Modify the </a:t>
            </a:r>
            <a:r>
              <a:rPr lang="en-US" b="1" dirty="0" err="1"/>
              <a:t>wpa_supplicant.conf</a:t>
            </a:r>
            <a:r>
              <a:rPr lang="en-US" dirty="0"/>
              <a:t> file and change the SSID to your home network, change the PSK to your password.</a:t>
            </a:r>
          </a:p>
          <a:p>
            <a:pPr lvl="1"/>
            <a:r>
              <a:rPr lang="en-US" dirty="0"/>
              <a:t>Comment out the static IP addresses in the </a:t>
            </a:r>
            <a:r>
              <a:rPr lang="en-US" b="1" dirty="0"/>
              <a:t>dhcpcd.conf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Power down the RPi</a:t>
            </a:r>
          </a:p>
          <a:p>
            <a:endParaRPr lang="en-US" dirty="0"/>
          </a:p>
          <a:p>
            <a:r>
              <a:rPr lang="en-US" dirty="0"/>
              <a:t>When you power-up the RPi at home, the RPi will connect to your home network and have its dynamic address assigned by DHCP in your router.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1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Headless BBB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to the BBB is not as difficult </a:t>
            </a:r>
            <a:r>
              <a:rPr lang="en-US"/>
              <a:t>since Debian </a:t>
            </a:r>
            <a:r>
              <a:rPr lang="en-US" dirty="0"/>
              <a:t>has ssh enabled by default.</a:t>
            </a:r>
          </a:p>
          <a:p>
            <a:r>
              <a:rPr lang="en-US" dirty="0"/>
              <a:t>Connect the BBB to your router with a wired Ethernet patch cable.</a:t>
            </a:r>
          </a:p>
          <a:p>
            <a:r>
              <a:rPr lang="en-US" dirty="0"/>
              <a:t>The default IP address is 192.168.7.2</a:t>
            </a:r>
          </a:p>
          <a:p>
            <a:r>
              <a:rPr lang="en-US" dirty="0"/>
              <a:t>ssh to the BBB with the command </a:t>
            </a:r>
            <a:r>
              <a:rPr lang="en-US" b="1" dirty="0"/>
              <a:t>ssh debian@192.168.7.2</a:t>
            </a:r>
          </a:p>
          <a:p>
            <a:r>
              <a:rPr lang="en-US" dirty="0"/>
              <a:t>The password is </a:t>
            </a:r>
            <a:r>
              <a:rPr lang="en-US" b="1" dirty="0"/>
              <a:t>temppwd</a:t>
            </a:r>
          </a:p>
          <a:p>
            <a:r>
              <a:rPr lang="en-US" dirty="0"/>
              <a:t>Now you can change the static IP address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267" name="Picture 3" descr="E:\Google_Drive\OIT\Year_2017_2018\Fall_2017\EE435_EE535\Lectures\Screenshot from 2017-10-04 19-20-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05250"/>
            <a:ext cx="70104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467600" y="3999845"/>
            <a:ext cx="1430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 directory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Edit this file</a:t>
            </a:r>
          </a:p>
        </p:txBody>
      </p:sp>
    </p:spTree>
    <p:extLst>
      <p:ext uri="{BB962C8B-B14F-4D97-AF65-F5344CB8AC3E}">
        <p14:creationId xmlns:p14="http://schemas.microsoft.com/office/powerpoint/2010/main" val="73582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Static IP Addresses for BBB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42" name="Picture 2" descr="E:\Google_Drive\OIT\Year_2017_2018\Fall_2017\EE435_EE535\Lectures\Screenshot from 2017-10-04 19-22-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591594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05600" y="3817849"/>
            <a:ext cx="1886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Modify these lines and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save (Write Out)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2133600" y="3276600"/>
            <a:ext cx="4572000" cy="8028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475788">
            <a:off x="4275138" y="3496404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Wired Ethernet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0273" y="5943600"/>
            <a:ext cx="215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Now cycle power to reboot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191109"/>
            <a:ext cx="2590800" cy="758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5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(Wired connection)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2" descr="E:\Google_Drive\OIT\Year_2017_2018\Fall_2017\EE435_EE535\Lectures\Screenshot from 2017-10-04 19-23-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1143000"/>
            <a:ext cx="4495800" cy="268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6081" y="4387334"/>
            <a:ext cx="29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are connected to the BBB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91259" y="4387334"/>
            <a:ext cx="391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Our connection is wired Ethernet (eth0)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7763" y="5225534"/>
            <a:ext cx="277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Ethernet cable is plugged in</a:t>
            </a:r>
          </a:p>
        </p:txBody>
      </p:sp>
      <p:pic>
        <p:nvPicPr>
          <p:cNvPr id="12290" name="Picture 2" descr="E:\Google_Drive\OIT\Year_2017_2018\Fall_2017\EE435_EE535\Lectures\Screenshot from 2017-10-04 19-30-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7" y="1143000"/>
            <a:ext cx="4267200" cy="304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6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2089-FEB5-46B2-8E88-0AE4150E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5739-F126-4A4B-858E-CD6FE02B9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 your Ubuntu </a:t>
            </a:r>
            <a:r>
              <a:rPr lang="en-US" dirty="0"/>
              <a:t>laptop</a:t>
            </a:r>
          </a:p>
          <a:p>
            <a:pPr lvl="1"/>
            <a:r>
              <a:rPr lang="en-US" dirty="0"/>
              <a:t>Create a directory called </a:t>
            </a:r>
            <a:r>
              <a:rPr lang="en-US" b="1" dirty="0"/>
              <a:t>workspace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gedit</a:t>
            </a:r>
            <a:r>
              <a:rPr lang="en-US" dirty="0"/>
              <a:t> or </a:t>
            </a:r>
            <a:r>
              <a:rPr lang="en-US" b="1" dirty="0"/>
              <a:t>nano</a:t>
            </a:r>
            <a:r>
              <a:rPr lang="en-US" dirty="0"/>
              <a:t> to create a “Hello World!” </a:t>
            </a:r>
            <a:r>
              <a:rPr lang="en-US"/>
              <a:t>C application</a:t>
            </a:r>
          </a:p>
          <a:p>
            <a:pPr lvl="1"/>
            <a:r>
              <a:rPr lang="en-US"/>
              <a:t>After writing this simple C code, you can review the file at the Linux prompt with the </a:t>
            </a:r>
            <a:r>
              <a:rPr lang="en-US" b="1"/>
              <a:t>more </a:t>
            </a:r>
            <a:r>
              <a:rPr lang="en-US"/>
              <a:t>command.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AFAD6-A003-4765-A103-4B12961D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E5264-0703-4622-A743-89E3C440C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0C9C32-81B5-45FE-BD3D-91E95E32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43200"/>
            <a:ext cx="7010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2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C935-B8F8-44DF-BFE7-A21716F2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Code to x86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C4B2-6BB4-42E2-82A2-AC75E95D6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for the host machine (x86-64) with the </a:t>
            </a:r>
            <a:r>
              <a:rPr lang="en-US" dirty="0">
                <a:solidFill>
                  <a:srgbClr val="FF0000"/>
                </a:solidFill>
              </a:rPr>
              <a:t>gcc compiler</a:t>
            </a:r>
          </a:p>
          <a:p>
            <a:r>
              <a:rPr lang="en-US" dirty="0"/>
              <a:t>This is part of Ubuntu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the</a:t>
            </a:r>
            <a:r>
              <a:rPr lang="en-US" b="1" dirty="0"/>
              <a:t> file </a:t>
            </a:r>
            <a:r>
              <a:rPr lang="en-US" dirty="0"/>
              <a:t>command to get information about the compiled executable file.</a:t>
            </a:r>
          </a:p>
          <a:p>
            <a:r>
              <a:rPr lang="en-US" dirty="0"/>
              <a:t>To execute your compiled code, type </a:t>
            </a:r>
            <a:r>
              <a:rPr lang="en-US" b="1" dirty="0"/>
              <a:t>./helloworld-x86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02E5E-58C8-4CA5-8775-71D503D2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AEE9B-B164-45E5-A5A4-C4F509BB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4C1FE0-E3E4-4395-8FD8-F67A6396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828800"/>
            <a:ext cx="7010400" cy="2552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419600" y="1295400"/>
            <a:ext cx="2057400" cy="1809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53200" y="2124075"/>
            <a:ext cx="1371600" cy="904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9550" y="1773793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Executable</a:t>
            </a:r>
          </a:p>
        </p:txBody>
      </p:sp>
    </p:spTree>
    <p:extLst>
      <p:ext uri="{BB962C8B-B14F-4D97-AF65-F5344CB8AC3E}">
        <p14:creationId xmlns:p14="http://schemas.microsoft.com/office/powerpoint/2010/main" val="395756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1D84-5A49-4F97-A76F-53C7E85E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Cross-Compile for ARM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C42967-4536-4514-AD75-CF832F582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91728"/>
            <a:ext cx="7010400" cy="27336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7D7BA-424D-4F68-B0DE-28589F95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CA0E5A-E30C-4B0D-B94D-CDA32EAB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CA0D8-97A4-4610-AB7B-C8D3A497B132}"/>
              </a:ext>
            </a:extLst>
          </p:cNvPr>
          <p:cNvSpPr txBox="1"/>
          <p:nvPr/>
        </p:nvSpPr>
        <p:spPr>
          <a:xfrm>
            <a:off x="590549" y="5181600"/>
            <a:ext cx="7521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the executable with the </a:t>
            </a:r>
            <a:r>
              <a:rPr lang="en-US" b="1" dirty="0"/>
              <a:t>file</a:t>
            </a:r>
            <a:r>
              <a:rPr lang="en-US" dirty="0"/>
              <a:t> command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execute this on you x86 machine (laptop).  An error is expected since helloworld-arm was compiled for an ARM processor and we are running on a x86-64 machine.  Let’s copy to RPi and try again.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14400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we need to install the ARM compiler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sudo apt-get install </a:t>
            </a:r>
            <a:r>
              <a:rPr lang="en-US" dirty="0">
                <a:solidFill>
                  <a:srgbClr val="FF0000"/>
                </a:solidFill>
              </a:rPr>
              <a:t>gcc-arm-linux-gnueabi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binutils-arm-linux-gnueabi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Recompile using the new compiler </a:t>
            </a:r>
            <a:r>
              <a:rPr lang="en-US" dirty="0">
                <a:solidFill>
                  <a:srgbClr val="FF0000"/>
                </a:solidFill>
              </a:rPr>
              <a:t>arm-</a:t>
            </a:r>
            <a:r>
              <a:rPr lang="en-US" dirty="0" err="1">
                <a:solidFill>
                  <a:srgbClr val="FF0000"/>
                </a:solidFill>
              </a:rPr>
              <a:t>linux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gnueabi-gcc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33900" y="2391728"/>
            <a:ext cx="419100" cy="13376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43000" y="3962400"/>
            <a:ext cx="15240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729335"/>
            <a:ext cx="1504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Libraries must</a:t>
            </a:r>
          </a:p>
          <a:p>
            <a:r>
              <a:rPr lang="en-US" dirty="0">
                <a:solidFill>
                  <a:srgbClr val="FF0000"/>
                </a:solidFill>
              </a:rPr>
              <a:t>be statically </a:t>
            </a:r>
          </a:p>
          <a:p>
            <a:r>
              <a:rPr lang="en-US" dirty="0">
                <a:solidFill>
                  <a:srgbClr val="FF0000"/>
                </a:solidFill>
              </a:rPr>
              <a:t>linked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6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85DC-8196-4871-A6E6-50A71FDB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Cross-Compile for ARM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4EE439-BD96-464F-9E79-91AA067F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728"/>
            <a:ext cx="8229600" cy="20595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02B9D-F7E5-44D1-97A5-13A92E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0A37-8B6D-4541-9CFE-2AB691D1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564A1-44AA-48DF-AC37-AC128AAEE234}"/>
              </a:ext>
            </a:extLst>
          </p:cNvPr>
          <p:cNvSpPr txBox="1"/>
          <p:nvPr/>
        </p:nvSpPr>
        <p:spPr>
          <a:xfrm>
            <a:off x="457200" y="4114800"/>
            <a:ext cx="618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 executable runs </a:t>
            </a:r>
            <a:r>
              <a:rPr lang="en-US"/>
              <a:t>as expected on the ARM processor!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40368"/>
            <a:ext cx="773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ssh</a:t>
            </a:r>
            <a:r>
              <a:rPr lang="en-US" dirty="0"/>
              <a:t> to the RPi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b="1" dirty="0"/>
              <a:t>scp</a:t>
            </a:r>
            <a:r>
              <a:rPr lang="en-US" dirty="0"/>
              <a:t> command to copy the executable file from your laptop to the RPi.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564A1-44AA-48DF-AC37-AC128AAEE234}"/>
              </a:ext>
            </a:extLst>
          </p:cNvPr>
          <p:cNvSpPr txBox="1"/>
          <p:nvPr/>
        </p:nvSpPr>
        <p:spPr>
          <a:xfrm>
            <a:off x="6096000" y="4570601"/>
            <a:ext cx="26706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Allan’s old IP address (before class</a:t>
            </a:r>
          </a:p>
          <a:p>
            <a:r>
              <a:rPr lang="en-US" sz="1400">
                <a:solidFill>
                  <a:srgbClr val="FF0000"/>
                </a:solidFill>
              </a:rPr>
              <a:t>assignment).  This should be your</a:t>
            </a:r>
          </a:p>
          <a:p>
            <a:r>
              <a:rPr lang="en-US" sz="1400">
                <a:solidFill>
                  <a:srgbClr val="FF0000"/>
                </a:solidFill>
              </a:rPr>
              <a:t>assigned static IP address.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495800" y="2438401"/>
            <a:ext cx="2819400" cy="20457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0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30C3-1E3C-4234-BE95-5E51E7B7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B77A0-7B99-4886-B57F-BF3B510B0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“Headless” RPi (follow-up to Lecture#1)</a:t>
            </a:r>
          </a:p>
          <a:p>
            <a:r>
              <a:rPr lang="en-US" dirty="0"/>
              <a:t>“Headless” BBB (follow-up to Lecture#1)</a:t>
            </a:r>
          </a:p>
          <a:p>
            <a:r>
              <a:rPr lang="en-US" dirty="0"/>
              <a:t>Cross Compilation under Ubuntu</a:t>
            </a:r>
          </a:p>
          <a:p>
            <a:r>
              <a:rPr lang="en-US" dirty="0"/>
              <a:t>Installing the Eclipse IDE</a:t>
            </a:r>
          </a:p>
          <a:p>
            <a:r>
              <a:rPr lang="en-US" dirty="0"/>
              <a:t>Cross Compilation for ARM with Eclipse</a:t>
            </a:r>
          </a:p>
          <a:p>
            <a:r>
              <a:rPr lang="en-US" dirty="0"/>
              <a:t>Cross Compiling C code on RPi and BBB</a:t>
            </a:r>
          </a:p>
          <a:p>
            <a:r>
              <a:rPr lang="en-US" dirty="0"/>
              <a:t>Cross Compiling C++ code on RPi and BBB</a:t>
            </a:r>
          </a:p>
          <a:p>
            <a:r>
              <a:rPr lang="en-US" dirty="0"/>
              <a:t>Eclipse Remote Systems</a:t>
            </a:r>
          </a:p>
          <a:p>
            <a:r>
              <a:rPr lang="en-US" dirty="0"/>
              <a:t>Lab Assignment #2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2433F-67EF-4350-A6F4-39493EF8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0843C-0904-463E-9940-0CF93E3A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3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D1FF-DCC8-48EA-971C-63A3DFAD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Cross-Compile for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8D8D-45E8-49A6-932C-E9140764F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copy to the Beaglebone Black and execute the code.</a:t>
            </a:r>
          </a:p>
          <a:p>
            <a:pPr marL="285750" indent="-285750"/>
            <a:r>
              <a:rPr lang="en-US" b="1" dirty="0"/>
              <a:t>ssh</a:t>
            </a:r>
            <a:r>
              <a:rPr lang="en-US" dirty="0"/>
              <a:t> to the BBB</a:t>
            </a:r>
          </a:p>
          <a:p>
            <a:pPr marL="285750" indent="-285750"/>
            <a:r>
              <a:rPr lang="en-US" dirty="0"/>
              <a:t>Use the </a:t>
            </a:r>
            <a:r>
              <a:rPr lang="en-US" b="1" dirty="0"/>
              <a:t>scp</a:t>
            </a:r>
            <a:r>
              <a:rPr lang="en-US" dirty="0"/>
              <a:t> command to copy the executable file from your laptop to the BBB.</a:t>
            </a:r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The executable runs </a:t>
            </a:r>
            <a:r>
              <a:rPr lang="en-US"/>
              <a:t>as expected on the ARM processor on the BBB!</a:t>
            </a:r>
            <a:endParaRPr lang="en-US" dirty="0"/>
          </a:p>
          <a:p>
            <a:pPr marL="285750" indent="-28575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9AFFA-E8EF-416C-B55B-03E7DD2C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6FF37-6A14-48E4-AD61-1F9ADA55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FA397-1E3A-49D2-9F7D-0C895F700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4599"/>
            <a:ext cx="8296275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1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 in a simple text editor and compiling at the Linux command prompt is fine, but most professionals use an </a:t>
            </a:r>
            <a:r>
              <a:rPr lang="en-US" b="1" dirty="0"/>
              <a:t>Integrated Development Environment (IDE)</a:t>
            </a:r>
            <a:r>
              <a:rPr lang="en-US" dirty="0"/>
              <a:t>.</a:t>
            </a:r>
          </a:p>
          <a:p>
            <a:r>
              <a:rPr lang="en-US" dirty="0"/>
              <a:t>One of the most popular is called Eclipse.</a:t>
            </a:r>
          </a:p>
          <a:p>
            <a:r>
              <a:rPr lang="en-US" dirty="0"/>
              <a:t>It is a free download for many different platforms.</a:t>
            </a:r>
          </a:p>
          <a:p>
            <a:r>
              <a:rPr lang="en-US" dirty="0">
                <a:hlinkClick r:id="rId2"/>
              </a:rPr>
              <a:t>https://www.eclipse.org/ide/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3316" name="Picture 4" descr="Image result for eclipse 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962400"/>
            <a:ext cx="5791200" cy="13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1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Versions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 t="16501" r="70766" b="4001"/>
          <a:stretch/>
        </p:blipFill>
        <p:spPr bwMode="auto">
          <a:xfrm>
            <a:off x="685800" y="955764"/>
            <a:ext cx="28194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3352800"/>
            <a:ext cx="3167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For this class, we should be using the</a:t>
            </a:r>
          </a:p>
          <a:p>
            <a:r>
              <a:rPr lang="en-US" sz="1400">
                <a:solidFill>
                  <a:srgbClr val="FF0000"/>
                </a:solidFill>
              </a:rPr>
              <a:t>latest release.  Some slides may</a:t>
            </a:r>
          </a:p>
          <a:p>
            <a:r>
              <a:rPr lang="en-US" sz="1400">
                <a:solidFill>
                  <a:srgbClr val="FF0000"/>
                </a:solidFill>
              </a:rPr>
              <a:t>shown screenshots from earlier releases.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362200" y="3722132"/>
            <a:ext cx="2971800" cy="1230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62400" y="5334000"/>
            <a:ext cx="4920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Use this link to see the latest version:</a:t>
            </a:r>
          </a:p>
          <a:p>
            <a:r>
              <a:rPr lang="en-US">
                <a:hlinkClick r:id="rId3"/>
              </a:rPr>
              <a:t>https://en.wikipedia.org/wiki/Eclipse_(software)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52AC-A82E-4DB1-84D4-E3B60557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Eclipse IDE with C/C++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16B1C-6E55-4769-A1D1-EC6122C1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Eclipse IDE with C/C++ plugin(or CDT) in </a:t>
            </a:r>
            <a:r>
              <a:rPr lang="en-US"/>
              <a:t>Ubuntu (your laptop)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sudo apt-get install eclipse eclipse-cdt g++</a:t>
            </a:r>
          </a:p>
          <a:p>
            <a:r>
              <a:rPr lang="en-US" dirty="0"/>
              <a:t>Downloaded 255MB</a:t>
            </a:r>
          </a:p>
          <a:p>
            <a:r>
              <a:rPr lang="en-US" dirty="0"/>
              <a:t>~10 minutes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82412-57D5-41A3-A6BC-E6448BCF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476BE-1572-4EE5-9382-BB092AF3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65A54-163C-4F27-BAB3-EFFCD3A2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06" y="2133600"/>
            <a:ext cx="571203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0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FE9A-E2FA-4152-A5CA-D7DC20B9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Eclipse </a:t>
            </a:r>
            <a:r>
              <a:rPr lang="en-US" dirty="0"/>
              <a:t>IDE with C++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DE227-AB18-45FE-AE6C-F14C8E17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66801"/>
            <a:ext cx="7391400" cy="3962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77476-B93E-4496-86BC-A89F8FA4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D44DC-2579-46E1-8D9B-30162D9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39FC9B-C68A-498F-ADA8-524A6DB9B6C3}"/>
              </a:ext>
            </a:extLst>
          </p:cNvPr>
          <p:cNvCxnSpPr>
            <a:cxnSpLocks/>
          </p:cNvCxnSpPr>
          <p:nvPr/>
        </p:nvCxnSpPr>
        <p:spPr>
          <a:xfrm flipV="1">
            <a:off x="914400" y="1816100"/>
            <a:ext cx="457200" cy="330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1100" y="2276475"/>
            <a:ext cx="11205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 a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new desktop</a:t>
            </a:r>
          </a:p>
          <a:p>
            <a:r>
              <a:rPr lang="en-US" sz="1400" dirty="0">
                <a:solidFill>
                  <a:srgbClr val="FF0000"/>
                </a:solidFill>
              </a:rPr>
              <a:t>icon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6DCD13F-2BAF-4243-8EC1-70D165B7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562600"/>
            <a:ext cx="606742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4CAD09-E05E-46BD-99AE-C1669E46E5A9}"/>
              </a:ext>
            </a:extLst>
          </p:cNvPr>
          <p:cNvSpPr txBox="1"/>
          <p:nvPr/>
        </p:nvSpPr>
        <p:spPr>
          <a:xfrm>
            <a:off x="1524000" y="5167934"/>
            <a:ext cx="6561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Verify that you have the cross compiler installed with the </a:t>
            </a:r>
            <a:r>
              <a:rPr lang="en-US" sz="1600" b="1" dirty="0"/>
              <a:t>which</a:t>
            </a:r>
            <a:r>
              <a:rPr lang="en-US" sz="1600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90318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F0D4-0C8B-45BA-8949-188323FA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Startup Window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930890-67BF-4C60-8C09-C75127578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600200"/>
            <a:ext cx="5638800" cy="42512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65095-CF0A-432B-93D0-3296736D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D6841-2462-4CB8-8CEB-768628F9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B01204-1221-47CE-89E7-16B09BC5CEC6}"/>
              </a:ext>
            </a:extLst>
          </p:cNvPr>
          <p:cNvCxnSpPr/>
          <p:nvPr/>
        </p:nvCxnSpPr>
        <p:spPr>
          <a:xfrm flipH="1" flipV="1">
            <a:off x="4648200" y="4241800"/>
            <a:ext cx="2819400" cy="806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2E5134-3A6F-4DBD-A891-AB5471F99537}"/>
              </a:ext>
            </a:extLst>
          </p:cNvPr>
          <p:cNvSpPr txBox="1"/>
          <p:nvPr/>
        </p:nvSpPr>
        <p:spPr>
          <a:xfrm>
            <a:off x="7620000" y="4725313"/>
            <a:ext cx="126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</a:t>
            </a:r>
          </a:p>
          <a:p>
            <a:r>
              <a:rPr lang="en-US" dirty="0">
                <a:solidFill>
                  <a:srgbClr val="FF0000"/>
                </a:solidFill>
              </a:rPr>
              <a:t>Workbench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E5134-3A6F-4DBD-A891-AB5471F99537}"/>
              </a:ext>
            </a:extLst>
          </p:cNvPr>
          <p:cNvSpPr txBox="1"/>
          <p:nvPr/>
        </p:nvSpPr>
        <p:spPr>
          <a:xfrm>
            <a:off x="1371600" y="990600"/>
            <a:ext cx="542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Eclipse on your laptop by double-clicking the icon.</a:t>
            </a:r>
          </a:p>
        </p:txBody>
      </p:sp>
    </p:spTree>
    <p:extLst>
      <p:ext uri="{BB962C8B-B14F-4D97-AF65-F5344CB8AC3E}">
        <p14:creationId xmlns:p14="http://schemas.microsoft.com/office/powerpoint/2010/main" val="7046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54971-5BF7-44F4-972C-E09F8D13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– Create a New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E9F3A9-9969-4DC8-803F-0BCBE7421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066800"/>
            <a:ext cx="8512233" cy="487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9E560-CABF-47B2-A0FB-F2126143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CE901-3BEB-460A-8F1A-F29A539C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10000" y="2971800"/>
            <a:ext cx="2895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08396" y="2787134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Use C Project</a:t>
            </a:r>
          </a:p>
        </p:txBody>
      </p:sp>
    </p:spTree>
    <p:extLst>
      <p:ext uri="{BB962C8B-B14F-4D97-AF65-F5344CB8AC3E}">
        <p14:creationId xmlns:p14="http://schemas.microsoft.com/office/powerpoint/2010/main" val="55589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4DC9-953A-4023-B324-B442F468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– Select a Toolchain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E2F082-8EA5-44FA-92DF-5F90C7008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4201188" cy="4191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8A6A2-F0F0-4A7A-AFE2-E391E6ED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1E117-8577-4F13-98E9-748A3A056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39FC9B-C68A-498F-ADA8-524A6DB9B6C3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2819400"/>
            <a:ext cx="2143125" cy="993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3600" y="3581400"/>
            <a:ext cx="1209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Cross-compile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 Project</a:t>
            </a:r>
          </a:p>
        </p:txBody>
      </p:sp>
    </p:spTree>
    <p:extLst>
      <p:ext uri="{BB962C8B-B14F-4D97-AF65-F5344CB8AC3E}">
        <p14:creationId xmlns:p14="http://schemas.microsoft.com/office/powerpoint/2010/main" val="179942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5C6-6A39-4434-8BE2-75D34CE9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Hello World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25F2E-7AFD-41C3-8B1B-BDED58DA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F28FA-2E4A-4716-ABD4-5F7530F9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" name="Content Placeholder 6">
            <a:extLst>
              <a:ext uri="{FF2B5EF4-FFF2-40B4-BE49-F238E27FC236}">
                <a16:creationId xmlns:a16="http://schemas.microsoft.com/office/drawing/2014/main" id="{2FBE6B1C-60A2-44C0-89FF-0B043533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3" y="1219200"/>
            <a:ext cx="8229600" cy="36321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47EC1A-0EB3-4B2F-BF4E-A07A7DEE4CF9}"/>
              </a:ext>
            </a:extLst>
          </p:cNvPr>
          <p:cNvSpPr txBox="1"/>
          <p:nvPr/>
        </p:nvSpPr>
        <p:spPr>
          <a:xfrm>
            <a:off x="1828800" y="3928658"/>
            <a:ext cx="10759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Right click for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Project Settings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25EED1-5B44-4AE9-B486-EFEBD990E469}"/>
              </a:ext>
            </a:extLst>
          </p:cNvPr>
          <p:cNvCxnSpPr>
            <a:cxnSpLocks/>
          </p:cNvCxnSpPr>
          <p:nvPr/>
        </p:nvCxnSpPr>
        <p:spPr>
          <a:xfrm flipH="1" flipV="1">
            <a:off x="1390650" y="2031999"/>
            <a:ext cx="838200" cy="1896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25EED1-5B44-4AE9-B486-EFEBD990E469}"/>
              </a:ext>
            </a:extLst>
          </p:cNvPr>
          <p:cNvCxnSpPr>
            <a:cxnSpLocks/>
          </p:cNvCxnSpPr>
          <p:nvPr/>
        </p:nvCxnSpPr>
        <p:spPr>
          <a:xfrm flipH="1" flipV="1">
            <a:off x="4972050" y="2565400"/>
            <a:ext cx="914400" cy="1219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47EC1A-0EB3-4B2F-BF4E-A07A7DEE4CF9}"/>
              </a:ext>
            </a:extLst>
          </p:cNvPr>
          <p:cNvSpPr txBox="1"/>
          <p:nvPr/>
        </p:nvSpPr>
        <p:spPr>
          <a:xfrm>
            <a:off x="5457825" y="3785783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Hello World example</a:t>
            </a:r>
          </a:p>
        </p:txBody>
      </p:sp>
    </p:spTree>
    <p:extLst>
      <p:ext uri="{BB962C8B-B14F-4D97-AF65-F5344CB8AC3E}">
        <p14:creationId xmlns:p14="http://schemas.microsoft.com/office/powerpoint/2010/main" val="89942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5FAD-E7EB-43E9-81C7-7B5B11EC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B2E778-D277-4604-9CEC-AA7A9395C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43001"/>
            <a:ext cx="6647516" cy="3581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CF390-59FA-4DDE-B2B4-8AD2CF3D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F80ED-F09E-4DEB-B8EE-E8791A5D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Headless RPi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operating systems are currently included in NOOBS (New Out Of Box Software 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Raspbian</a:t>
            </a:r>
          </a:p>
          <a:p>
            <a:pPr lvl="1"/>
            <a:r>
              <a:rPr lang="en-US" dirty="0"/>
              <a:t>Pidora</a:t>
            </a:r>
          </a:p>
          <a:p>
            <a:pPr lvl="1"/>
            <a:r>
              <a:rPr lang="en-US" dirty="0"/>
              <a:t>LibreELEC</a:t>
            </a:r>
          </a:p>
          <a:p>
            <a:pPr lvl="1"/>
            <a:r>
              <a:rPr lang="en-US" dirty="0"/>
              <a:t>OSMC</a:t>
            </a:r>
          </a:p>
          <a:p>
            <a:pPr lvl="1"/>
            <a:r>
              <a:rPr lang="en-US" dirty="0"/>
              <a:t>RISC OS</a:t>
            </a:r>
          </a:p>
          <a:p>
            <a:pPr lvl="1"/>
            <a:r>
              <a:rPr lang="en-US" dirty="0"/>
              <a:t>Arch Linux</a:t>
            </a:r>
          </a:p>
          <a:p>
            <a:r>
              <a:rPr lang="en-US" dirty="0"/>
              <a:t>Using NOOBS without a keyboard/mouse/monitor really isn't an intended usage case.  With NOOBS configured Raspbian…</a:t>
            </a:r>
          </a:p>
          <a:p>
            <a:pPr lvl="1"/>
            <a:r>
              <a:rPr lang="en-US" dirty="0"/>
              <a:t>USB is not enabled default</a:t>
            </a:r>
          </a:p>
          <a:p>
            <a:pPr lvl="1"/>
            <a:r>
              <a:rPr lang="en-US" dirty="0"/>
              <a:t>ssh is not enabled by default</a:t>
            </a:r>
          </a:p>
          <a:p>
            <a:r>
              <a:rPr lang="en-US" dirty="0"/>
              <a:t>Instead, we should install Raspbian (latest version) on our SD Card</a:t>
            </a:r>
          </a:p>
          <a:p>
            <a:pPr lvl="1"/>
            <a:r>
              <a:rPr lang="en-US" dirty="0"/>
              <a:t>This is best for “headless” operation</a:t>
            </a:r>
          </a:p>
          <a:p>
            <a:pPr lvl="1"/>
            <a:r>
              <a:rPr lang="en-US" dirty="0"/>
              <a:t>You can download the .img file here </a:t>
            </a:r>
            <a:r>
              <a:rPr lang="en-US" dirty="0">
                <a:hlinkClick r:id="rId2"/>
              </a:rPr>
              <a:t>https://www.raspberrypi.org/downloads/raspbian/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9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55A2-1510-444F-A8B1-B082CC42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Compiler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873CD-1DB0-4F42-B6A7-5A192E97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6647516" cy="41401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C6DC4-0514-4A12-A99D-33C7205F8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DB956-8A84-4A43-85D0-7AC3453A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419600" y="1905000"/>
            <a:ext cx="381000" cy="2133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1868" y="40386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171495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5DD8-6D75-448E-8C96-4F5D4B7A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Linker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657320-B0A1-4A71-A8E9-E5945F5A5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6647516" cy="45254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02387-67AF-4039-91E2-B29C70D1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FCA33-4E21-4AC5-B081-E4B84A0F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381500" y="2057400"/>
            <a:ext cx="571500" cy="2286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14800" y="4343400"/>
            <a:ext cx="74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2153251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B03D-4C12-4777-94EF-F146A1F2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Linker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6FBFBE-D43E-4EDF-9672-880D770AC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2" y="1295400"/>
            <a:ext cx="6647516" cy="44449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A484F-4A6F-4D8E-8323-25477CF3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D0DAD-E197-4458-9007-72C86D19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09C46-9B71-4F3F-BE96-7F2F4A11E8B0}"/>
              </a:ext>
            </a:extLst>
          </p:cNvPr>
          <p:cNvSpPr txBox="1"/>
          <p:nvPr/>
        </p:nvSpPr>
        <p:spPr>
          <a:xfrm>
            <a:off x="4495800" y="3733800"/>
            <a:ext cx="256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Libraries should be static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2B4385-B5FA-40AA-9037-D40D616EE334}"/>
              </a:ext>
            </a:extLst>
          </p:cNvPr>
          <p:cNvCxnSpPr/>
          <p:nvPr/>
        </p:nvCxnSpPr>
        <p:spPr>
          <a:xfrm flipH="1" flipV="1">
            <a:off x="4267200" y="2921000"/>
            <a:ext cx="762000" cy="812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81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7F7D-9E37-450C-A3C5-3043F35C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Compiling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6ABE8C-6062-42CD-9828-ED8434DA9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1221"/>
            <a:ext cx="8229600" cy="41065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1B5DE-F1AC-4ED6-A7F9-7742FF88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52BC1-F244-497B-8B8D-ACC960BA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3CE05-C488-40FC-9DC5-7EAD446CE933}"/>
              </a:ext>
            </a:extLst>
          </p:cNvPr>
          <p:cNvSpPr txBox="1"/>
          <p:nvPr/>
        </p:nvSpPr>
        <p:spPr>
          <a:xfrm>
            <a:off x="533401" y="4213495"/>
            <a:ext cx="1721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 to </a:t>
            </a:r>
          </a:p>
          <a:p>
            <a:r>
              <a:rPr lang="en-US" dirty="0">
                <a:solidFill>
                  <a:srgbClr val="FF0000"/>
                </a:solidFill>
              </a:rPr>
              <a:t>compile and link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C744D0-3291-472A-A36F-D0D5B137C70F}"/>
              </a:ext>
            </a:extLst>
          </p:cNvPr>
          <p:cNvCxnSpPr>
            <a:cxnSpLocks/>
          </p:cNvCxnSpPr>
          <p:nvPr/>
        </p:nvCxnSpPr>
        <p:spPr>
          <a:xfrm flipV="1">
            <a:off x="1447800" y="1600202"/>
            <a:ext cx="381000" cy="26132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744D0-3291-472A-A36F-D0D5B137C70F}"/>
              </a:ext>
            </a:extLst>
          </p:cNvPr>
          <p:cNvCxnSpPr>
            <a:cxnSpLocks/>
          </p:cNvCxnSpPr>
          <p:nvPr/>
        </p:nvCxnSpPr>
        <p:spPr>
          <a:xfrm flipV="1">
            <a:off x="2362200" y="4800601"/>
            <a:ext cx="1371600" cy="1066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93CE05-C488-40FC-9DC5-7EAD446CE933}"/>
              </a:ext>
            </a:extLst>
          </p:cNvPr>
          <p:cNvSpPr txBox="1"/>
          <p:nvPr/>
        </p:nvSpPr>
        <p:spPr>
          <a:xfrm>
            <a:off x="6858000" y="555444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 file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C744D0-3291-472A-A36F-D0D5B137C70F}"/>
              </a:ext>
            </a:extLst>
          </p:cNvPr>
          <p:cNvCxnSpPr>
            <a:cxnSpLocks/>
          </p:cNvCxnSpPr>
          <p:nvPr/>
        </p:nvCxnSpPr>
        <p:spPr>
          <a:xfrm flipH="1" flipV="1">
            <a:off x="4800600" y="2743201"/>
            <a:ext cx="2209800" cy="2743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4578C5-2EB0-4B37-8847-7547FA3010BA}"/>
              </a:ext>
            </a:extLst>
          </p:cNvPr>
          <p:cNvSpPr txBox="1"/>
          <p:nvPr/>
        </p:nvSpPr>
        <p:spPr>
          <a:xfrm>
            <a:off x="1219200" y="588851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Built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99261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245B-F16C-44E0-A131-3047950D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to Remote Embedded Systems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370F01-C677-4888-A676-A1DA52797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8" y="1193800"/>
            <a:ext cx="6753225" cy="1625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CAE21-E6E3-4F5F-8AB3-F6B4FAF2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8F59B-55CC-4BD8-8050-D3966142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3CE05-C488-40FC-9DC5-7EAD446CE933}"/>
              </a:ext>
            </a:extLst>
          </p:cNvPr>
          <p:cNvSpPr txBox="1"/>
          <p:nvPr/>
        </p:nvSpPr>
        <p:spPr>
          <a:xfrm>
            <a:off x="3886200" y="528851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Success!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8946640-5373-4D50-8E77-EF7D4DD0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24200"/>
            <a:ext cx="7010400" cy="1727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3CE05-C488-40FC-9DC5-7EAD446CE933}"/>
              </a:ext>
            </a:extLst>
          </p:cNvPr>
          <p:cNvSpPr txBox="1"/>
          <p:nvPr/>
        </p:nvSpPr>
        <p:spPr>
          <a:xfrm>
            <a:off x="432284" y="182880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3CE05-C488-40FC-9DC5-7EAD446CE933}"/>
              </a:ext>
            </a:extLst>
          </p:cNvPr>
          <p:cNvSpPr txBox="1"/>
          <p:nvPr/>
        </p:nvSpPr>
        <p:spPr>
          <a:xfrm>
            <a:off x="432284" y="373380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RPi</a:t>
            </a:r>
          </a:p>
        </p:txBody>
      </p:sp>
    </p:spTree>
    <p:extLst>
      <p:ext uri="{BB962C8B-B14F-4D97-AF65-F5344CB8AC3E}">
        <p14:creationId xmlns:p14="http://schemas.microsoft.com/office/powerpoint/2010/main" val="3364234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193AD2-700F-4C78-9641-5164C929A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6600"/>
            <a:ext cx="7467600" cy="203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4DA9D-2291-4760-8388-5A8311E6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a C++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97A3B-75C4-4F5E-B228-F9961D77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B2BD3-D87A-42B5-806A-17D02A36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482DE-999F-4637-A6E5-EF8EB628A895}"/>
              </a:ext>
            </a:extLst>
          </p:cNvPr>
          <p:cNvSpPr txBox="1"/>
          <p:nvPr/>
        </p:nvSpPr>
        <p:spPr>
          <a:xfrm>
            <a:off x="833500" y="937658"/>
            <a:ext cx="284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Install g++ compiler for ARM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EA18DC-61B9-4D19-9AB8-408F346C757E}"/>
              </a:ext>
            </a:extLst>
          </p:cNvPr>
          <p:cNvCxnSpPr>
            <a:cxnSpLocks/>
          </p:cNvCxnSpPr>
          <p:nvPr/>
        </p:nvCxnSpPr>
        <p:spPr>
          <a:xfrm>
            <a:off x="3048000" y="1295361"/>
            <a:ext cx="1905000" cy="1016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0942C6-157A-4584-81FF-6EFB713BEF54}"/>
              </a:ext>
            </a:extLst>
          </p:cNvPr>
          <p:cNvSpPr txBox="1"/>
          <p:nvPr/>
        </p:nvSpPr>
        <p:spPr>
          <a:xfrm>
            <a:off x="2030986" y="4126468"/>
            <a:ext cx="393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Already installed on my Linux machine…</a:t>
            </a:r>
          </a:p>
        </p:txBody>
      </p:sp>
    </p:spTree>
    <p:extLst>
      <p:ext uri="{BB962C8B-B14F-4D97-AF65-F5344CB8AC3E}">
        <p14:creationId xmlns:p14="http://schemas.microsoft.com/office/powerpoint/2010/main" val="2142605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DC17-15B4-484B-A4E2-0C1D6705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G++ Compiler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76BC4D-D17F-49CD-9BE0-1CEFABF65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926701" cy="3733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40395-A960-409F-A007-E6815BF1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5195C-491D-45FC-855A-7B53E40D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81868" y="1676400"/>
            <a:ext cx="381000" cy="2133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44136" y="38100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2165836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2D09-C073-4911-9248-4B3477AA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G++ Linker Settings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879178-8CCC-4F12-8BAD-B7C6B2BED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5926701" cy="40682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9047A-41E6-47F5-8874-E8080B8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E5BD-6D2B-43BC-B47E-B720247D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4BE38-BAB5-451F-B07F-105FDB32CEBC}"/>
              </a:ext>
            </a:extLst>
          </p:cNvPr>
          <p:cNvSpPr txBox="1"/>
          <p:nvPr/>
        </p:nvSpPr>
        <p:spPr>
          <a:xfrm>
            <a:off x="6172200" y="3507316"/>
            <a:ext cx="93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Static </a:t>
            </a:r>
          </a:p>
          <a:p>
            <a:r>
              <a:rPr lang="en-US" dirty="0">
                <a:solidFill>
                  <a:srgbClr val="FF0000"/>
                </a:solidFill>
              </a:rPr>
              <a:t>libraries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E6581B-4D99-430C-A70F-9E181C40666D}"/>
              </a:ext>
            </a:extLst>
          </p:cNvPr>
          <p:cNvCxnSpPr/>
          <p:nvPr/>
        </p:nvCxnSpPr>
        <p:spPr>
          <a:xfrm flipH="1" flipV="1">
            <a:off x="5791200" y="1803401"/>
            <a:ext cx="609600" cy="17039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07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A1D6-B056-4E32-B439-33DC8132A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C++ Hello World Project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E75001-6AE2-423C-A95A-DCC4D90C2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8" y="1295400"/>
            <a:ext cx="7882224" cy="3759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D0009-1EA9-488A-82E8-09917BBD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03CA5-76D6-4235-8843-43336094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578C5-2EB0-4B37-8847-7547FA3010BA}"/>
              </a:ext>
            </a:extLst>
          </p:cNvPr>
          <p:cNvSpPr txBox="1"/>
          <p:nvPr/>
        </p:nvSpPr>
        <p:spPr>
          <a:xfrm>
            <a:off x="5029200" y="5793264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Built successfully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578C5-2EB0-4B37-8847-7547FA3010BA}"/>
              </a:ext>
            </a:extLst>
          </p:cNvPr>
          <p:cNvSpPr txBox="1"/>
          <p:nvPr/>
        </p:nvSpPr>
        <p:spPr>
          <a:xfrm>
            <a:off x="838200" y="838200"/>
            <a:ext cx="213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new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578C5-2EB0-4B37-8847-7547FA3010BA}"/>
              </a:ext>
            </a:extLst>
          </p:cNvPr>
          <p:cNvSpPr txBox="1"/>
          <p:nvPr/>
        </p:nvSpPr>
        <p:spPr>
          <a:xfrm>
            <a:off x="1020557" y="5423932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C++</a:t>
            </a:r>
          </a:p>
        </p:txBody>
      </p:sp>
      <p:cxnSp>
        <p:nvCxnSpPr>
          <p:cNvPr id="6" name="Straight Arrow Connector 5"/>
          <p:cNvCxnSpPr>
            <a:stCxn id="10" idx="0"/>
          </p:cNvCxnSpPr>
          <p:nvPr/>
        </p:nvCxnSpPr>
        <p:spPr>
          <a:xfrm flipV="1">
            <a:off x="1290856" y="3124200"/>
            <a:ext cx="1452344" cy="2299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128744" y="4643398"/>
            <a:ext cx="1824256" cy="1300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729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93E2-0AB6-454F-B5F9-FFE6904A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on Both ARM Processors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916555-B39C-4044-A4EF-F6EFA5783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524000"/>
            <a:ext cx="6753225" cy="14731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6047A-1FCC-48DA-95E5-C86818E8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3F4EF-EC6F-43EE-9861-36628C86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907577-6D70-4264-8F8F-157EDBD4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4024670"/>
            <a:ext cx="6753225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2DC8D-2054-41E8-8522-6859B9426704}"/>
              </a:ext>
            </a:extLst>
          </p:cNvPr>
          <p:cNvSpPr txBox="1"/>
          <p:nvPr/>
        </p:nvSpPr>
        <p:spPr>
          <a:xfrm>
            <a:off x="609601" y="221122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BBB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40412-F59B-4DF6-ABE8-4C60085535B7}"/>
              </a:ext>
            </a:extLst>
          </p:cNvPr>
          <p:cNvSpPr txBox="1"/>
          <p:nvPr/>
        </p:nvSpPr>
        <p:spPr>
          <a:xfrm>
            <a:off x="609601" y="464010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RPi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3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Headless RPi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9001"/>
            <a:ext cx="3962400" cy="5237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Download Etcher for you PC</a:t>
            </a:r>
          </a:p>
          <a:p>
            <a:pPr lvl="1"/>
            <a:r>
              <a:rPr lang="en-US" dirty="0">
                <a:hlinkClick r:id="rId2"/>
              </a:rPr>
              <a:t>https://etcher.io/</a:t>
            </a:r>
            <a:endParaRPr lang="en-US" dirty="0"/>
          </a:p>
          <a:p>
            <a:pPr lvl="1"/>
            <a:r>
              <a:rPr lang="en-US" dirty="0"/>
              <a:t>Flash the image on the SD Card</a:t>
            </a:r>
          </a:p>
          <a:p>
            <a:endParaRPr lang="en-US" dirty="0"/>
          </a:p>
          <a:p>
            <a:r>
              <a:rPr lang="en-US" dirty="0"/>
              <a:t>Create a blank file called </a:t>
            </a:r>
            <a:r>
              <a:rPr lang="en-US" dirty="0">
                <a:solidFill>
                  <a:srgbClr val="FF0000"/>
                </a:solidFill>
              </a:rPr>
              <a:t>ssh</a:t>
            </a:r>
            <a:r>
              <a:rPr lang="en-US" dirty="0"/>
              <a:t> in the </a:t>
            </a:r>
            <a:r>
              <a:rPr lang="en-US"/>
              <a:t>root folder </a:t>
            </a:r>
            <a:r>
              <a:rPr lang="en-US" dirty="0"/>
              <a:t>of the SD Card.  No </a:t>
            </a:r>
            <a:r>
              <a:rPr lang="en-US"/>
              <a:t>extension.  You can do this with the Nano text editor.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Unmount the </a:t>
            </a:r>
            <a:r>
              <a:rPr lang="en-US"/>
              <a:t>SD Card from your PC</a:t>
            </a:r>
            <a:endParaRPr lang="en-US" dirty="0"/>
          </a:p>
          <a:p>
            <a:r>
              <a:rPr lang="en-US" dirty="0"/>
              <a:t>Install SD Card in RPi</a:t>
            </a:r>
          </a:p>
          <a:p>
            <a:r>
              <a:rPr lang="en-US" dirty="0"/>
              <a:t>Connect RPi via wired Ethernet </a:t>
            </a:r>
            <a:r>
              <a:rPr lang="en-US"/>
              <a:t>to your </a:t>
            </a:r>
            <a:r>
              <a:rPr lang="en-US" dirty="0"/>
              <a:t>Router</a:t>
            </a:r>
          </a:p>
          <a:p>
            <a:r>
              <a:rPr lang="en-US"/>
              <a:t>Power-up RPi with USB cable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90600"/>
            <a:ext cx="4572000" cy="538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667000" y="3124200"/>
            <a:ext cx="17526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00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(Remote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Start Eclipse</a:t>
            </a:r>
            <a:endParaRPr lang="en-US" dirty="0"/>
          </a:p>
          <a:p>
            <a:r>
              <a:rPr lang="en-US" dirty="0"/>
              <a:t>Select Help-&gt;Install New Software…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500" dirty="0"/>
              <a:t>Install the </a:t>
            </a:r>
            <a:r>
              <a:rPr lang="en-US" sz="1500" dirty="0">
                <a:solidFill>
                  <a:srgbClr val="FF0000"/>
                </a:solidFill>
              </a:rPr>
              <a:t>Remote System Explorer User 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E:\Google_Drive\OIT\Year_2017_2018\Fall_2017\EE435_EE535\Lectures\Screenshot from 2017-09-07 06-50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15" y="1273865"/>
            <a:ext cx="415078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2809533"/>
            <a:ext cx="263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Work with Oxygen release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62400" y="1905000"/>
            <a:ext cx="1143000" cy="11507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80161" y="3835400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 purpose tools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05200" y="2895600"/>
            <a:ext cx="1208615" cy="11606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47469" y="5410200"/>
            <a:ext cx="6436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If you want to Cross Compile and automatically upload your</a:t>
            </a:r>
          </a:p>
          <a:p>
            <a:r>
              <a:rPr lang="en-US">
                <a:solidFill>
                  <a:srgbClr val="FF0000"/>
                </a:solidFill>
              </a:rPr>
              <a:t>executable files to the RPi and BBB, you may need to follow Eclipse</a:t>
            </a:r>
          </a:p>
          <a:p>
            <a:r>
              <a:rPr lang="en-US">
                <a:solidFill>
                  <a:srgbClr val="FF0000"/>
                </a:solidFill>
              </a:rPr>
              <a:t>tutorials on the Internet.  This can be a bit confusing to setup.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92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(Remote Systems)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Window-&gt;Show View-&gt; Other-&gt;Remote Systems-&gt; Remote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50" name="Picture 2" descr="E:\Google_Drive\OIT\Year_2017_2018\Fall_2017\EE435_EE535\Lectures\Screenshot from 2017-09-07 06-57-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22" y="1321661"/>
            <a:ext cx="6172200" cy="503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048000" y="3124200"/>
            <a:ext cx="1143000" cy="1552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14800" y="4676617"/>
            <a:ext cx="2749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Move the Remote Systems window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4038600"/>
            <a:ext cx="1394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New Connection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0600" y="1981200"/>
            <a:ext cx="12192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9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(Remote Systems)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074" name="Picture 2" descr="E:\Google_Drive\OIT\Year_2017_2018\Fall_2017\EE435_EE535\Lectures\Screenshot from 2017-09-07 07-11-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8600"/>
            <a:ext cx="3340418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_Drive\OIT\Year_2017_2018\Fall_2017\EE435_EE535\Lectures\Screenshot from 2017-09-07 07-14-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498600"/>
            <a:ext cx="3420428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19201" y="1011237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Linux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8201" y="1006157"/>
            <a:ext cx="392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 the IP address of the remote device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2062" y="5181600"/>
            <a:ext cx="123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next…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8738" y="5366266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Old BBB IP address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(before class assignment)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29000" y="2667000"/>
            <a:ext cx="2209800" cy="2699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094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(Remote Systems)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098" name="Picture 2" descr="E:\Google_Drive\OIT\Year_2017_2018\Fall_2017\EE435_EE535\Lectures\Screenshot from 2017-09-07 07-16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34004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4400" y="1905000"/>
            <a:ext cx="29567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should we transfer files?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Select ssh files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14600" y="2743200"/>
            <a:ext cx="1752600" cy="50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62800" y="556260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Finish…</a:t>
            </a:r>
          </a:p>
        </p:txBody>
      </p:sp>
    </p:spTree>
    <p:extLst>
      <p:ext uri="{BB962C8B-B14F-4D97-AF65-F5344CB8AC3E}">
        <p14:creationId xmlns:p14="http://schemas.microsoft.com/office/powerpoint/2010/main" val="1348742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(Remote Systems)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122" name="Picture 2" descr="E:\Google_Drive\OIT\Year_2017_2018\Fall_2017\EE435_EE535\Lectures\Screenshot from 2017-09-07 07-18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414" y="1143000"/>
            <a:ext cx="526773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1" y="2575004"/>
            <a:ext cx="2861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BeagleBone Black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Now you can drag and drop files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to the Remote System (BBB)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52601" y="1803400"/>
            <a:ext cx="1261737" cy="1016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78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Assignment #2 – </a:t>
            </a:r>
            <a:r>
              <a:rPr lang="en-US" dirty="0">
                <a:solidFill>
                  <a:srgbClr val="FF0000"/>
                </a:solidFill>
              </a:rPr>
              <a:t>Not assigned yet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ea typeface="Calibri"/>
                <a:cs typeface="Times New Roman"/>
              </a:rPr>
              <a:t>Lab Objectives</a:t>
            </a:r>
            <a:endParaRPr lang="en-US" sz="1900" dirty="0">
              <a:ea typeface="Calibri"/>
              <a:cs typeface="Times New Roman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ea typeface="Calibri"/>
              <a:cs typeface="Times New Roman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ea typeface="Calibri"/>
                <a:cs typeface="Times New Roman"/>
              </a:rPr>
              <a:t>The objective of this lab is to install and configure the Eclipse Integrated Development Environment (IDE), compile simple applications with C and C++ compilers for ARM platforms, setup Eclipse Remote Systems for the RPi and BBB, and learn how to interact with GPIO on the RPi and BBB through a Linux terminal.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ea typeface="Calibri"/>
                <a:cs typeface="Times New Roman"/>
              </a:rPr>
              <a:t> </a:t>
            </a:r>
            <a:endParaRPr lang="en-US" sz="1900" dirty="0">
              <a:ea typeface="Calibri"/>
              <a:cs typeface="Times New Roman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ea typeface="Calibri"/>
                <a:cs typeface="Times New Roman"/>
              </a:rPr>
              <a:t>Part 1 – Installing Eclipse and Cross Compiling </a:t>
            </a:r>
            <a:endParaRPr lang="en-US" sz="1900" dirty="0">
              <a:ea typeface="Calibri"/>
              <a:cs typeface="Times New Roman"/>
            </a:endParaRP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Install the </a:t>
            </a:r>
            <a:r>
              <a:rPr lang="en-US" sz="1900">
                <a:ea typeface="Calibri"/>
                <a:cs typeface="Times New Roman"/>
              </a:rPr>
              <a:t>Eclipse (latest version)  </a:t>
            </a:r>
            <a:r>
              <a:rPr lang="en-US" sz="1900" dirty="0">
                <a:ea typeface="Calibri"/>
                <a:cs typeface="Times New Roman"/>
              </a:rPr>
              <a:t>IDE </a:t>
            </a:r>
            <a:r>
              <a:rPr lang="en-US" sz="1900">
                <a:ea typeface="Calibri"/>
                <a:cs typeface="Times New Roman"/>
              </a:rPr>
              <a:t>on your Ubuntu laptop </a:t>
            </a:r>
            <a:r>
              <a:rPr lang="en-US" sz="1900" dirty="0">
                <a:ea typeface="Calibri"/>
                <a:cs typeface="Times New Roman"/>
              </a:rPr>
              <a:t>and verify that the software runs as expected.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Install the C compiler for ARM processors on your laptop under Linux.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Configure Eclipse for the C compiler.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Write “Hello World!” in C, cross compile for ARM, copy the executable to the RPi, and execute the code on the RPi.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Install the C++ compiler for ARM processors on your laptop under Linux.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Configure Eclipse for the C++ compiler.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Write “Hello World!” in C++, cross compile for ARM, and execute the code on the RPi.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900" dirty="0">
                <a:ea typeface="Calibri"/>
                <a:cs typeface="Times New Roman"/>
              </a:rPr>
              <a:t>Repeat steps 2-7 for the BBB.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68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Assignment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a typeface="Calibri"/>
                <a:cs typeface="Times New Roman"/>
              </a:rPr>
              <a:t>Part 2 – Eclipse Remote Systems</a:t>
            </a:r>
            <a:endParaRPr lang="en-US" sz="1800" dirty="0">
              <a:ea typeface="Calibri"/>
              <a:cs typeface="Times New Roman"/>
            </a:endParaRP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Install the Remote Systems add-on </a:t>
            </a:r>
            <a:r>
              <a:rPr lang="en-US" sz="1800">
                <a:ea typeface="Calibri"/>
                <a:cs typeface="Times New Roman"/>
              </a:rPr>
              <a:t>for Eclipse.</a:t>
            </a:r>
            <a:endParaRPr lang="en-US" sz="1800" dirty="0">
              <a:ea typeface="Calibri"/>
              <a:cs typeface="Times New Roman"/>
            </a:endParaRP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Configure the Remote System to connect to the RPi with </a:t>
            </a:r>
            <a:r>
              <a:rPr lang="en-US" sz="1800" b="1" dirty="0">
                <a:ea typeface="Calibri"/>
                <a:cs typeface="Times New Roman"/>
              </a:rPr>
              <a:t>ssh</a:t>
            </a:r>
            <a:r>
              <a:rPr lang="en-US" sz="1800" dirty="0">
                <a:ea typeface="Calibri"/>
                <a:cs typeface="Times New Roman"/>
              </a:rPr>
              <a:t>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Confirm that you can transfer files to and from the Remote System through the Eclipse GUI.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Repeat steps 1-3 for the BBB.</a:t>
            </a:r>
          </a:p>
          <a:p>
            <a:pPr marL="182880" marR="0" indent="-182880">
              <a:spcBef>
                <a:spcPts val="0"/>
              </a:spcBef>
              <a:spcAft>
                <a:spcPts val="0"/>
              </a:spcAft>
            </a:pPr>
            <a:endParaRPr lang="en-US" sz="1800" dirty="0">
              <a:ea typeface="Calibri"/>
              <a:cs typeface="Times New Roman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a typeface="Calibri"/>
                <a:cs typeface="Times New Roman"/>
              </a:rPr>
              <a:t>Part 3 – Interacting with GPIO</a:t>
            </a:r>
            <a:endParaRPr lang="en-US" sz="1800" dirty="0">
              <a:ea typeface="Calibri"/>
              <a:cs typeface="Times New Roman"/>
            </a:endParaRP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Independently research how to manipulate GPIO pins on the RPi from the Linux command shell (terminal).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Use </a:t>
            </a:r>
            <a:r>
              <a:rPr lang="en-US" sz="1800" b="1" dirty="0">
                <a:ea typeface="Calibri"/>
                <a:cs typeface="Times New Roman"/>
              </a:rPr>
              <a:t>ssh</a:t>
            </a:r>
            <a:r>
              <a:rPr lang="en-US" sz="1800" dirty="0">
                <a:ea typeface="Calibri"/>
                <a:cs typeface="Times New Roman"/>
              </a:rPr>
              <a:t> to connect from your Laptop to the RPi.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Execute Linux commands to the turn on and off the LEDs on the RPi.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Include pictures of your RPi with the LEDs on and off.</a:t>
            </a:r>
          </a:p>
          <a:p>
            <a:pPr lvl="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Repeat steps 1-4 for the BBB.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C2BF6-8945-42B5-8839-6E6BE98FC25C}"/>
              </a:ext>
            </a:extLst>
          </p:cNvPr>
          <p:cNvSpPr txBox="1"/>
          <p:nvPr/>
        </p:nvSpPr>
        <p:spPr>
          <a:xfrm>
            <a:off x="3124200" y="5257800"/>
            <a:ext cx="363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to use the on-board LEDs.</a:t>
            </a:r>
          </a:p>
        </p:txBody>
      </p:sp>
    </p:spTree>
    <p:extLst>
      <p:ext uri="{BB962C8B-B14F-4D97-AF65-F5344CB8AC3E}">
        <p14:creationId xmlns:p14="http://schemas.microsoft.com/office/powerpoint/2010/main" val="4058315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Assignment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a typeface="Calibri"/>
                <a:cs typeface="Times New Roman"/>
              </a:rPr>
              <a:t>Lab Report Guidelines</a:t>
            </a:r>
            <a:endParaRPr lang="en-US" sz="1800" dirty="0">
              <a:ea typeface="Calibri"/>
              <a:cs typeface="Times New Roman"/>
            </a:endParaRP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Include the following sections in your Lab Report:  Introduction, Parts 1-3, and a Conclusion.</a:t>
            </a: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Assume that the individual reading your Lab Report has </a:t>
            </a:r>
            <a:r>
              <a:rPr lang="en-US" sz="1800" u="sng" dirty="0">
                <a:ea typeface="Calibri"/>
                <a:cs typeface="Times New Roman"/>
              </a:rPr>
              <a:t>not</a:t>
            </a:r>
            <a:r>
              <a:rPr lang="en-US" sz="1800" dirty="0">
                <a:ea typeface="Calibri"/>
                <a:cs typeface="Times New Roman"/>
              </a:rPr>
              <a:t> read this document.  Explain each part, state what you are attempting to accomplish, and demonstrate how you completed each part.</a:t>
            </a: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Include screenshots that clearly show each part of the lab.  Your objective is to demonstrate that you successfully accomplished each task.</a:t>
            </a: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Include a complete listing of your source code (C/C++/Python) in your Lab Report.</a:t>
            </a: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In your conclusion, state which parts of the lab were challenging, how you overcame the challenge, and summarize what you learned.</a:t>
            </a:r>
          </a:p>
          <a:p>
            <a:pPr>
              <a:spcBef>
                <a:spcPts val="0"/>
              </a:spcBef>
              <a:tabLst>
                <a:tab pos="457200" algn="l"/>
              </a:tabLst>
            </a:pPr>
            <a:r>
              <a:rPr lang="en-US" sz="1800" dirty="0">
                <a:ea typeface="Calibri"/>
                <a:cs typeface="Times New Roman"/>
              </a:rPr>
              <a:t>Submit your final Lab Report as a </a:t>
            </a:r>
            <a:r>
              <a:rPr lang="en-US" sz="1800" u="sng" dirty="0">
                <a:ea typeface="Calibri"/>
                <a:cs typeface="Times New Roman"/>
              </a:rPr>
              <a:t>single PDF file</a:t>
            </a:r>
            <a:r>
              <a:rPr lang="en-US" sz="1800" dirty="0">
                <a:ea typeface="Calibri"/>
                <a:cs typeface="Times New Roman"/>
              </a:rPr>
              <a:t> </a:t>
            </a:r>
            <a:r>
              <a:rPr lang="en-US" sz="1800">
                <a:ea typeface="Calibri"/>
                <a:cs typeface="Times New Roman"/>
              </a:rPr>
              <a:t>on Canvas.</a:t>
            </a:r>
            <a:endParaRPr lang="en-US" sz="1800" dirty="0">
              <a:ea typeface="Calibri"/>
              <a:cs typeface="Times New Roman"/>
            </a:endParaRP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4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Router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E:\Google_Drive\OIT\Year_2017_2018\Fall_2017\EE435_EE535\Lectures\Screenshot from 2017-10-04 15-26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81200"/>
            <a:ext cx="424940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Ethernet Router webpage (usually </a:t>
            </a:r>
            <a:r>
              <a:rPr lang="en-US"/>
              <a:t>at 192.168.1.1</a:t>
            </a:r>
            <a:r>
              <a:rPr lang="en-US" dirty="0"/>
              <a:t>)</a:t>
            </a:r>
          </a:p>
        </p:txBody>
      </p:sp>
      <p:pic>
        <p:nvPicPr>
          <p:cNvPr id="3076" name="Picture 4" descr="E:\Google_Drive\OIT\Year_2017_2018\Fall_2017\EE435_EE535\Lectures\Screenshot from 2017-10-04 15-26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4" y="1981199"/>
            <a:ext cx="4267200" cy="43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1981200" y="1676400"/>
            <a:ext cx="4572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19200" y="1313932"/>
            <a:ext cx="2965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Confirm that DCHP is enabled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79324" y="1313932"/>
            <a:ext cx="2979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Locate the DHCP Clients Table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410200" y="1712096"/>
            <a:ext cx="762000" cy="26313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24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DHCP Clients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E:\Google_Drive\OIT\Year_2017_2018\Fall_2017\EE435_EE535\Lectures\Screenshot from 2017-10-04 15-26-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14400"/>
            <a:ext cx="6038850" cy="259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E:\Google_Drive\OIT\Year_2017_2018\Fall_2017\EE435_EE535\Lectures\Screenshot from 2017-10-04 17-19-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57600"/>
            <a:ext cx="6038850" cy="23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870326"/>
            <a:ext cx="2137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Initially, </a:t>
            </a:r>
            <a:r>
              <a:rPr lang="en-US">
                <a:solidFill>
                  <a:srgbClr val="FF0000"/>
                </a:solidFill>
              </a:rPr>
              <a:t>you will only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see your laptop.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447" y="4191000"/>
            <a:ext cx="22222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After the RPi boots</a:t>
            </a:r>
          </a:p>
          <a:p>
            <a:r>
              <a:rPr lang="en-US" dirty="0">
                <a:solidFill>
                  <a:srgbClr val="FF0000"/>
                </a:solidFill>
              </a:rPr>
              <a:t>and you click refresh,</a:t>
            </a:r>
          </a:p>
          <a:p>
            <a:r>
              <a:rPr lang="en-US" dirty="0">
                <a:solidFill>
                  <a:srgbClr val="FF0000"/>
                </a:solidFill>
              </a:rPr>
              <a:t>you can see the RPi.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The dynamically </a:t>
            </a:r>
          </a:p>
          <a:p>
            <a:r>
              <a:rPr lang="en-US">
                <a:solidFill>
                  <a:srgbClr val="FF0000"/>
                </a:solidFill>
              </a:rPr>
              <a:t>assigned </a:t>
            </a:r>
            <a:r>
              <a:rPr lang="en-US" dirty="0">
                <a:solidFill>
                  <a:srgbClr val="FF0000"/>
                </a:solidFill>
              </a:rPr>
              <a:t>IP address is</a:t>
            </a:r>
          </a:p>
          <a:p>
            <a:r>
              <a:rPr lang="en-US" dirty="0">
                <a:solidFill>
                  <a:srgbClr val="FF0000"/>
                </a:solidFill>
              </a:rPr>
              <a:t>192.168.1.101</a:t>
            </a:r>
          </a:p>
        </p:txBody>
      </p:sp>
    </p:spTree>
    <p:extLst>
      <p:ext uri="{BB962C8B-B14F-4D97-AF65-F5344CB8AC3E}">
        <p14:creationId xmlns:p14="http://schemas.microsoft.com/office/powerpoint/2010/main" val="151363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Headless RPi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know the RPi IP address, we can use </a:t>
            </a:r>
            <a:r>
              <a:rPr lang="en-US" b="1" dirty="0"/>
              <a:t>ping</a:t>
            </a:r>
            <a:r>
              <a:rPr lang="en-US" dirty="0"/>
              <a:t> to make sure we can a good connection from the laptop.  Make sure you see a </a:t>
            </a:r>
            <a:r>
              <a:rPr lang="en-US" dirty="0">
                <a:solidFill>
                  <a:srgbClr val="FF0000"/>
                </a:solidFill>
              </a:rPr>
              <a:t>response</a:t>
            </a:r>
            <a:r>
              <a:rPr lang="en-US" dirty="0"/>
              <a:t>.</a:t>
            </a:r>
          </a:p>
          <a:p>
            <a:r>
              <a:rPr lang="en-US" dirty="0"/>
              <a:t>Finally, we can </a:t>
            </a:r>
            <a:r>
              <a:rPr lang="en-US" b="1" dirty="0"/>
              <a:t>ssh</a:t>
            </a:r>
            <a:r>
              <a:rPr lang="en-US" dirty="0"/>
              <a:t> into the RPi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E:\Google_Drive\OIT\Year_2017_2018\Fall_2017\EE435_EE535\Lectures\Screenshot from 2017-10-04 17-45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38350"/>
            <a:ext cx="687234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324600" y="1600200"/>
            <a:ext cx="1219200" cy="1143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200" y="3525619"/>
            <a:ext cx="131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Password is </a:t>
            </a:r>
          </a:p>
          <a:p>
            <a:r>
              <a:rPr lang="en-US">
                <a:solidFill>
                  <a:srgbClr val="FF0000"/>
                </a:solidFill>
              </a:rPr>
              <a:t>raspberry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6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WIFI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can ssh to the RPi through wired Ethernet with dynamic IP address assignment (DHCP), we need to connect to Wi-Fi.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0600" y="5638800"/>
            <a:ext cx="609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Step 5 on this website goes through the details </a:t>
            </a:r>
            <a:r>
              <a:rPr lang="en-US" sz="1400" dirty="0">
                <a:hlinkClick r:id="rId2"/>
              </a:rPr>
              <a:t>https://caffinc.github.io/2016/12/raspberry-pi-3-headless/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6147" name="Picture 3" descr="E:\Google_Drive\OIT\Year_2017_2018\Fall_2017\EE435_EE535\Lectures\Screenshot from 2017-10-04 17-56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86" y="1640038"/>
            <a:ext cx="6199428" cy="5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Google_Drive\OIT\Year_2017_2018\Fall_2017\EE435_EE535\Lectures\Screenshot from 2017-10-04 17-57-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86" y="2362200"/>
            <a:ext cx="619942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63486" y="1656391"/>
            <a:ext cx="1430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 directory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Edit this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1111" y="4133195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 these lines and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save (Write Out)</a:t>
            </a:r>
          </a:p>
        </p:txBody>
      </p:sp>
      <p:cxnSp>
        <p:nvCxnSpPr>
          <p:cNvPr id="9" name="Straight Arrow Connector 8"/>
          <p:cNvCxnSpPr>
            <a:stCxn id="12" idx="1"/>
          </p:cNvCxnSpPr>
          <p:nvPr/>
        </p:nvCxnSpPr>
        <p:spPr>
          <a:xfrm flipH="1" flipV="1">
            <a:off x="2920086" y="3762375"/>
            <a:ext cx="4391025" cy="632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8702" y="5655276"/>
            <a:ext cx="27042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0000"/>
                </a:solidFill>
              </a:rPr>
              <a:t>The WiFi router we use for this class</a:t>
            </a:r>
          </a:p>
          <a:p>
            <a:r>
              <a:rPr lang="en-US" sz="1100">
                <a:solidFill>
                  <a:srgbClr val="FF0000"/>
                </a:solidFill>
              </a:rPr>
              <a:t>is called EE435.  The password to</a:t>
            </a:r>
          </a:p>
          <a:p>
            <a:r>
              <a:rPr lang="en-US" sz="1100">
                <a:solidFill>
                  <a:srgbClr val="FF0000"/>
                </a:solidFill>
              </a:rPr>
              <a:t>connect is EMBEDDED.  Of course, this</a:t>
            </a:r>
          </a:p>
          <a:p>
            <a:r>
              <a:rPr lang="en-US" sz="1100">
                <a:solidFill>
                  <a:srgbClr val="FF0000"/>
                </a:solidFill>
              </a:rPr>
              <a:t>may be different for your personal WiFi </a:t>
            </a:r>
          </a:p>
          <a:p>
            <a:r>
              <a:rPr lang="en-US" sz="1100">
                <a:solidFill>
                  <a:srgbClr val="FF0000"/>
                </a:solidFill>
              </a:rPr>
              <a:t>network.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8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Static IP Addresses for RPi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set </a:t>
            </a:r>
            <a:r>
              <a:rPr lang="en-US" dirty="0">
                <a:solidFill>
                  <a:srgbClr val="FF0000"/>
                </a:solidFill>
              </a:rPr>
              <a:t>static</a:t>
            </a:r>
            <a:r>
              <a:rPr lang="en-US" dirty="0"/>
              <a:t> IP Addresses based on class assignment.  The spreadsheet with your IP addresses has been posted on Canvas.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EE435/EE535 Oregon Tech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B21BF-6AEE-4C5F-A481-34EF2223BD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2" name="Picture 4" descr="E:\Google_Drive\OIT\Year_2017_2018\Fall_2017\EE435_EE535\Lectures\Screenshot from 2017-10-04 18-11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362199"/>
            <a:ext cx="5734050" cy="39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E:\Google_Drive\OIT\Year_2017_2018\Fall_2017\EE435_EE535\Lectures\Screenshot from 2017-10-04 17-59-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5715000" cy="64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02172" y="1524000"/>
            <a:ext cx="1430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Change directory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Edit this 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05600" y="3817849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 these lines and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save (Write Out)</a:t>
            </a: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3276600" y="3581400"/>
            <a:ext cx="3429000" cy="498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3276600" y="4079459"/>
            <a:ext cx="3429000" cy="379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475788">
            <a:off x="4275138" y="3496404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Wired Ethernet</a:t>
            </a:r>
          </a:p>
        </p:txBody>
      </p:sp>
      <p:sp>
        <p:nvSpPr>
          <p:cNvPr id="20" name="TextBox 19"/>
          <p:cNvSpPr txBox="1"/>
          <p:nvPr/>
        </p:nvSpPr>
        <p:spPr>
          <a:xfrm rot="21110576">
            <a:off x="4575562" y="4299226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Wi-Fi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53200" y="5789711"/>
            <a:ext cx="215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Now cycle power to reboot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33800" y="1905000"/>
            <a:ext cx="2868372" cy="2081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98" y="2688870"/>
            <a:ext cx="2788450" cy="81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57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20768</TotalTime>
  <Words>2221</Words>
  <Application>Microsoft Office PowerPoint</Application>
  <PresentationFormat>On-screen Show (4:3)</PresentationFormat>
  <Paragraphs>412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Embedded Systems I</vt:lpstr>
      <vt:lpstr>Lecture Agenda</vt:lpstr>
      <vt:lpstr>Headless RPi</vt:lpstr>
      <vt:lpstr>Headless RPi</vt:lpstr>
      <vt:lpstr>Ethernet Router</vt:lpstr>
      <vt:lpstr>DHCP Clients</vt:lpstr>
      <vt:lpstr>Headless RPi</vt:lpstr>
      <vt:lpstr>Connecting to WIFI</vt:lpstr>
      <vt:lpstr>Setting Static IP Addresses for RPi</vt:lpstr>
      <vt:lpstr>Verification (Wireless Connection)</vt:lpstr>
      <vt:lpstr>Verification (Wired connection)</vt:lpstr>
      <vt:lpstr>Connecting the RPi on your home network</vt:lpstr>
      <vt:lpstr>Headless BBB</vt:lpstr>
      <vt:lpstr>Setting Static IP Addresses for BBB</vt:lpstr>
      <vt:lpstr>Verification (Wired connection)</vt:lpstr>
      <vt:lpstr>Cross-Compilation</vt:lpstr>
      <vt:lpstr>Compile Code to x86 machine</vt:lpstr>
      <vt:lpstr>Cross-Compile for ARM</vt:lpstr>
      <vt:lpstr>Cross-Compile for ARM</vt:lpstr>
      <vt:lpstr>Cross-Compile for ARM</vt:lpstr>
      <vt:lpstr>Integrated Development Environments</vt:lpstr>
      <vt:lpstr>Eclipse Versions</vt:lpstr>
      <vt:lpstr>Installing Eclipse IDE with C/C++</vt:lpstr>
      <vt:lpstr>Eclipse IDE with C++</vt:lpstr>
      <vt:lpstr>Eclipse Startup Window</vt:lpstr>
      <vt:lpstr>Eclipse – Create a New Project</vt:lpstr>
      <vt:lpstr>Eclipse – Select a Toolchain</vt:lpstr>
      <vt:lpstr>New Hello World Project</vt:lpstr>
      <vt:lpstr>Project Settings</vt:lpstr>
      <vt:lpstr>GCC Compiler Settings</vt:lpstr>
      <vt:lpstr>GCC Linker Settings</vt:lpstr>
      <vt:lpstr>GCC Linker Settings</vt:lpstr>
      <vt:lpstr>Cross Compiling</vt:lpstr>
      <vt:lpstr>Transfer to Remote Embedded Systems</vt:lpstr>
      <vt:lpstr>Now let’s try a C++ Project</vt:lpstr>
      <vt:lpstr>G++ Compiler Settings</vt:lpstr>
      <vt:lpstr>G++ Linker Settings</vt:lpstr>
      <vt:lpstr>New C++ Hello World Project</vt:lpstr>
      <vt:lpstr>Execution on Both ARM Processors</vt:lpstr>
      <vt:lpstr>Eclipse (Remote Systems)</vt:lpstr>
      <vt:lpstr>Eclipse (Remote Systems)</vt:lpstr>
      <vt:lpstr>Eclipse (Remote Systems)</vt:lpstr>
      <vt:lpstr>Eclipse (Remote Systems)</vt:lpstr>
      <vt:lpstr>Eclipse (Remote Systems)</vt:lpstr>
      <vt:lpstr>Lab Assignment #2 – Not assigned yet</vt:lpstr>
      <vt:lpstr>Lab Assignment #2</vt:lpstr>
      <vt:lpstr>Lab Assignment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Systems I Hardware</dc:title>
  <dc:creator>Allan Douglas</dc:creator>
  <cp:lastModifiedBy>Allan Douglas</cp:lastModifiedBy>
  <cp:revision>154</cp:revision>
  <dcterms:created xsi:type="dcterms:W3CDTF">2017-08-23T19:54:07Z</dcterms:created>
  <dcterms:modified xsi:type="dcterms:W3CDTF">2021-10-07T15:20:15Z</dcterms:modified>
</cp:coreProperties>
</file>